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8"/>
  </p:notesMasterIdLst>
  <p:sldIdLst>
    <p:sldId id="325" r:id="rId2"/>
    <p:sldId id="341" r:id="rId3"/>
    <p:sldId id="360" r:id="rId4"/>
    <p:sldId id="361" r:id="rId5"/>
    <p:sldId id="359" r:id="rId6"/>
    <p:sldId id="358" r:id="rId7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93E"/>
    <a:srgbClr val="FDBC03"/>
    <a:srgbClr val="FFBC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 autoAdjust="0"/>
  </p:normalViewPr>
  <p:slideViewPr>
    <p:cSldViewPr>
      <p:cViewPr>
        <p:scale>
          <a:sx n="75" d="100"/>
          <a:sy n="75" d="100"/>
        </p:scale>
        <p:origin x="-9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71570"/>
    </p:cViewPr>
  </p:outlineViewPr>
  <p:notesTextViewPr>
    <p:cViewPr>
      <p:scale>
        <a:sx n="25" d="100"/>
        <a:sy n="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728339-1A5B-47C6-8F35-28648AAA5B3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logoba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575"/>
            <a:ext cx="9144000" cy="585788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461963" y="6232525"/>
            <a:ext cx="8220075" cy="0"/>
          </a:xfrm>
          <a:prstGeom prst="line">
            <a:avLst/>
          </a:prstGeom>
          <a:noFill/>
          <a:ln w="19050">
            <a:solidFill>
              <a:srgbClr val="0A1E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BE"/>
          </a:p>
        </p:txBody>
      </p:sp>
      <p:pic>
        <p:nvPicPr>
          <p:cNvPr id="29705" name="Picture 9" descr="LOGO_MM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2700" y="6437313"/>
            <a:ext cx="1038225" cy="254000"/>
          </a:xfrm>
          <a:prstGeom prst="rect">
            <a:avLst/>
          </a:prstGeom>
          <a:noFill/>
        </p:spPr>
      </p:pic>
      <p:pic>
        <p:nvPicPr>
          <p:cNvPr id="29706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5825" y="125413"/>
            <a:ext cx="6905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184900" y="188913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ahoma" charset="0"/>
              </a:rPr>
              <a:t>ELIS – Multimedia Lab</a:t>
            </a:r>
          </a:p>
        </p:txBody>
      </p:sp>
      <p:pic>
        <p:nvPicPr>
          <p:cNvPr id="10" name="Picture 1" descr="C:\temp\IBBT_Logo_WEB\WEB\ZONDER BASELINE\IBBT_logo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695" y="6040579"/>
            <a:ext cx="1543979" cy="109105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7488" y="533400"/>
            <a:ext cx="2036762" cy="5661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5957888" cy="5661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892479" cy="550172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295400"/>
            <a:ext cx="3983037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1295400"/>
            <a:ext cx="3983038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temp\IBBT_Logo_WEB\WEB\ZONDER BASELINE\IBBT_logo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8695" y="6040579"/>
            <a:ext cx="1543979" cy="1091054"/>
          </a:xfrm>
          <a:prstGeom prst="rect">
            <a:avLst/>
          </a:prstGeom>
          <a:noFill/>
        </p:spPr>
      </p:pic>
      <p:pic>
        <p:nvPicPr>
          <p:cNvPr id="1065" name="Picture 41" descr="logobal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55575"/>
            <a:ext cx="9144000" cy="58578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295400"/>
            <a:ext cx="8118475" cy="489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14705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</a:t>
            </a: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 flipV="1">
            <a:off x="539750" y="6232525"/>
            <a:ext cx="8047038" cy="4763"/>
          </a:xfrm>
          <a:prstGeom prst="line">
            <a:avLst/>
          </a:prstGeom>
          <a:noFill/>
          <a:ln w="19050">
            <a:solidFill>
              <a:srgbClr val="0A1E60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BE"/>
          </a:p>
        </p:txBody>
      </p:sp>
      <p:pic>
        <p:nvPicPr>
          <p:cNvPr id="1049" name="Picture 25" descr="LOGO_MML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46975" y="6423025"/>
            <a:ext cx="1038225" cy="254000"/>
          </a:xfrm>
          <a:prstGeom prst="rect">
            <a:avLst/>
          </a:prstGeom>
          <a:noFill/>
        </p:spPr>
      </p:pic>
      <p:pic>
        <p:nvPicPr>
          <p:cNvPr id="1064" name="Picture 4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85825" y="125413"/>
            <a:ext cx="6905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6184900" y="188913"/>
            <a:ext cx="2438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latin typeface="Tahoma" charset="0"/>
              </a:rPr>
              <a:t>ELIS – Multimedia Lab</a:t>
            </a:r>
          </a:p>
        </p:txBody>
      </p:sp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428596" y="6286520"/>
            <a:ext cx="8147050" cy="571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/>
            </a:r>
            <a:br>
              <a:rPr kumimoji="0" lang="en-GB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endParaRPr kumimoji="0" lang="en-GB" sz="1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" name="Rechthoek 11"/>
          <p:cNvSpPr/>
          <p:nvPr userDrawn="1"/>
        </p:nvSpPr>
        <p:spPr>
          <a:xfrm>
            <a:off x="1619672" y="6381328"/>
            <a:ext cx="59766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MPEG</a:t>
            </a:r>
            <a:r>
              <a:rPr lang="en-US" sz="1200" baseline="0" dirty="0" smtClean="0"/>
              <a:t> activities</a:t>
            </a:r>
            <a:endParaRPr lang="nl-NL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5760" y="3429000"/>
            <a:ext cx="8892480" cy="2592288"/>
          </a:xfrm>
        </p:spPr>
        <p:txBody>
          <a:bodyPr>
            <a:noAutofit/>
          </a:bodyPr>
          <a:lstStyle/>
          <a:p>
            <a:endParaRPr lang="nl-BE" sz="1800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/>
          <a:lstStyle/>
          <a:p>
            <a:r>
              <a:rPr lang="nl-BE" dirty="0" smtClean="0"/>
              <a:t>MPEG </a:t>
            </a:r>
            <a:r>
              <a:rPr lang="nl-BE" dirty="0" err="1" smtClean="0"/>
              <a:t>activities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1" y="908721"/>
            <a:ext cx="8892479" cy="5256584"/>
          </a:xfrm>
        </p:spPr>
        <p:txBody>
          <a:bodyPr/>
          <a:lstStyle/>
          <a:p>
            <a:pPr marL="914400" lvl="1" indent="-457200">
              <a:buNone/>
            </a:pPr>
            <a:endParaRPr lang="en-US" sz="2000" dirty="0" smtClean="0"/>
          </a:p>
          <a:p>
            <a:pPr marL="914400" lvl="1" indent="-457200">
              <a:buAutoNum type="alphaLcParenR"/>
            </a:pPr>
            <a:endParaRPr lang="en-US" sz="2000" dirty="0" smtClean="0"/>
          </a:p>
          <a:p>
            <a:r>
              <a:rPr lang="en-US" sz="2000" dirty="0" smtClean="0"/>
              <a:t>HEVC: High Efficiency Video Coding</a:t>
            </a:r>
          </a:p>
          <a:p>
            <a:endParaRPr lang="en-US" sz="2000" dirty="0" smtClean="0"/>
          </a:p>
          <a:p>
            <a:r>
              <a:rPr lang="en-US" sz="2000" dirty="0" smtClean="0"/>
              <a:t>MFC: MPEG Frame Compatible</a:t>
            </a:r>
          </a:p>
          <a:p>
            <a:endParaRPr lang="en-US" sz="2000" dirty="0" smtClean="0"/>
          </a:p>
          <a:p>
            <a:r>
              <a:rPr lang="en-US" sz="2000" dirty="0" smtClean="0"/>
              <a:t>3DTV</a:t>
            </a:r>
          </a:p>
          <a:p>
            <a:endParaRPr lang="en-US" sz="2000" dirty="0" smtClean="0"/>
          </a:p>
          <a:p>
            <a:endParaRPr lang="nl-B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HEVC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8313" y="1295400"/>
            <a:ext cx="8136135" cy="4899025"/>
          </a:xfrm>
        </p:spPr>
        <p:txBody>
          <a:bodyPr/>
          <a:lstStyle/>
          <a:p>
            <a:r>
              <a:rPr lang="en-US" sz="2000" dirty="0" smtClean="0"/>
              <a:t>Developed within Joint collaborative Team on Video Coding </a:t>
            </a:r>
            <a:br>
              <a:rPr lang="en-US" sz="2000" dirty="0" smtClean="0"/>
            </a:br>
            <a:r>
              <a:rPr lang="en-US" sz="2000" dirty="0" smtClean="0"/>
              <a:t>(JCT-VC)  = joint group between MPEG and VCEG</a:t>
            </a:r>
          </a:p>
          <a:p>
            <a:r>
              <a:rPr lang="en-US" sz="2000" dirty="0" smtClean="0"/>
              <a:t>Successor of H.264/AVC</a:t>
            </a:r>
          </a:p>
          <a:p>
            <a:r>
              <a:rPr lang="en-US" sz="2000" dirty="0" smtClean="0"/>
              <a:t>Standardized by Jan 2013</a:t>
            </a:r>
          </a:p>
          <a:p>
            <a:r>
              <a:rPr lang="en-US" sz="2000" dirty="0" smtClean="0"/>
              <a:t>50% </a:t>
            </a:r>
            <a:r>
              <a:rPr lang="en-US" sz="2000" dirty="0" err="1" smtClean="0"/>
              <a:t>bitrate</a:t>
            </a:r>
            <a:r>
              <a:rPr lang="en-US" sz="2000" dirty="0" smtClean="0"/>
              <a:t> reduction at equal subjective quality</a:t>
            </a:r>
          </a:p>
          <a:p>
            <a:endParaRPr lang="en-US" sz="2000" dirty="0" smtClean="0"/>
          </a:p>
          <a:p>
            <a:r>
              <a:rPr lang="en-US" sz="2000" dirty="0" smtClean="0"/>
              <a:t>PSNR results:</a:t>
            </a:r>
          </a:p>
          <a:p>
            <a:pPr lvl="1"/>
            <a:r>
              <a:rPr lang="en-US" sz="1600" dirty="0" smtClean="0"/>
              <a:t>All intra: -22% BD-rate</a:t>
            </a:r>
          </a:p>
          <a:p>
            <a:pPr lvl="1"/>
            <a:r>
              <a:rPr lang="en-US" sz="1600" dirty="0" smtClean="0"/>
              <a:t>Random access: -33% BD-rate</a:t>
            </a:r>
          </a:p>
          <a:p>
            <a:pPr lvl="1"/>
            <a:r>
              <a:rPr lang="en-US" sz="1600" dirty="0" smtClean="0"/>
              <a:t>Low delay: -36% BD-rate</a:t>
            </a:r>
          </a:p>
          <a:p>
            <a:endParaRPr lang="en-US" sz="2000" dirty="0" smtClean="0"/>
          </a:p>
          <a:p>
            <a:r>
              <a:rPr lang="en-US" sz="2000" dirty="0" smtClean="0"/>
              <a:t>1 profile: Main profile</a:t>
            </a:r>
          </a:p>
          <a:p>
            <a:pPr lvl="1"/>
            <a:r>
              <a:rPr lang="en-US" sz="1600" dirty="0" smtClean="0"/>
              <a:t>Up to 8Kx4K @ 120fps</a:t>
            </a:r>
          </a:p>
          <a:p>
            <a:pPr lvl="1"/>
            <a:r>
              <a:rPr lang="en-US" sz="1600" dirty="0" smtClean="0"/>
              <a:t>Lossless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295400"/>
            <a:ext cx="8136135" cy="4899025"/>
          </a:xfrm>
        </p:spPr>
        <p:txBody>
          <a:bodyPr/>
          <a:lstStyle/>
          <a:p>
            <a:r>
              <a:rPr lang="en-US" dirty="0" smtClean="0"/>
              <a:t>Fit stereoscopic 3D in a 2D picture</a:t>
            </a:r>
          </a:p>
          <a:p>
            <a:pPr lvl="1"/>
            <a:r>
              <a:rPr lang="en-US" dirty="0" smtClean="0"/>
              <a:t>Side-by-side</a:t>
            </a:r>
          </a:p>
          <a:p>
            <a:pPr lvl="1"/>
            <a:r>
              <a:rPr lang="en-US" dirty="0" smtClean="0"/>
              <a:t>Top-bottom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3DTV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68313" y="1295400"/>
            <a:ext cx="8136135" cy="4899025"/>
          </a:xfrm>
        </p:spPr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Main focus is 3D for </a:t>
            </a:r>
            <a:r>
              <a:rPr lang="en-US" sz="2000" dirty="0" err="1" smtClean="0"/>
              <a:t>autostreoscopic</a:t>
            </a:r>
            <a:r>
              <a:rPr lang="en-US" sz="2000" dirty="0" smtClean="0"/>
              <a:t> displays with compatibility for stereo 3D</a:t>
            </a:r>
          </a:p>
          <a:p>
            <a:endParaRPr lang="en-US" sz="2000" dirty="0" smtClean="0"/>
          </a:p>
          <a:p>
            <a:pPr lvl="1"/>
            <a:r>
              <a:rPr lang="en-US" sz="1600" dirty="0" smtClean="0"/>
              <a:t>3 texture views + 3 depth views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Texture+depth</a:t>
            </a:r>
            <a:r>
              <a:rPr lang="en-US" dirty="0" smtClean="0"/>
              <a:t> summary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800" dirty="0" smtClean="0"/>
              <a:t>Comparison of all five architectures 2 view case:</a:t>
            </a:r>
            <a:endParaRPr lang="nl-BE" sz="1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43608" y="1846565"/>
          <a:ext cx="7200799" cy="3869307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580663"/>
                <a:gridCol w="1141590"/>
                <a:gridCol w="1317219"/>
                <a:gridCol w="1505144"/>
                <a:gridCol w="1206572"/>
                <a:gridCol w="449611"/>
              </a:tblGrid>
              <a:tr h="192464">
                <a:tc>
                  <a:txBody>
                    <a:bodyPr/>
                    <a:lstStyle/>
                    <a:p>
                      <a:r>
                        <a:rPr lang="en-US" dirty="0" smtClean="0"/>
                        <a:t>HP</a:t>
                      </a:r>
                      <a:endParaRPr lang="nl-B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nl-BE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6082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MVC +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tools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-8,27%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l-B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696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Hybrid</a:t>
                      </a:r>
                    </a:p>
                    <a:p>
                      <a:pPr algn="ctr"/>
                      <a:r>
                        <a:rPr lang="en-US" dirty="0" smtClean="0"/>
                        <a:t>(AVC/HEVC)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-24,83%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-15,97%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77390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MVHEVC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-46,86%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-42,13%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-29,34%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/>
                </a:tc>
              </a:tr>
              <a:tr h="6965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MVHEVC + tools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-51,42%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-47,21%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-35,48%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-9,14%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96520">
                <a:tc>
                  <a:txBody>
                    <a:bodyPr/>
                    <a:lstStyle/>
                    <a:p>
                      <a:pPr algn="ctr"/>
                      <a:endParaRPr lang="nl-BE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MVC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MVC +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tools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Hybrid</a:t>
                      </a:r>
                    </a:p>
                    <a:p>
                      <a:pPr algn="ctr"/>
                      <a:r>
                        <a:rPr lang="en-US" dirty="0" smtClean="0"/>
                        <a:t>(AVC/HEVC)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MVHEVC</a:t>
                      </a:r>
                      <a:endParaRPr lang="nl-BE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051720" y="5086925"/>
            <a:ext cx="504056" cy="395174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87624" y="5158933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BD-rate gain over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Lab_ibbt_v2007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MMLab_ibbt_v2007</Template>
  <TotalTime>22332</TotalTime>
  <Words>117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MMLab_ibbt_v2007</vt:lpstr>
      <vt:lpstr>MPEG activities</vt:lpstr>
      <vt:lpstr>Slide 2</vt:lpstr>
      <vt:lpstr>HEVC</vt:lpstr>
      <vt:lpstr>MFC</vt:lpstr>
      <vt:lpstr>3DTV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Sebastiaan Van Leuven</dc:creator>
  <cp:lastModifiedBy>Rik Van de Walle</cp:lastModifiedBy>
  <cp:revision>1388</cp:revision>
  <dcterms:created xsi:type="dcterms:W3CDTF">2009-03-26T09:07:46Z</dcterms:created>
  <dcterms:modified xsi:type="dcterms:W3CDTF">2012-06-11T08:45:36Z</dcterms:modified>
</cp:coreProperties>
</file>